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86" r:id="rId3"/>
    <p:sldId id="387" r:id="rId4"/>
    <p:sldId id="388" r:id="rId5"/>
    <p:sldId id="389" r:id="rId6"/>
    <p:sldId id="390" r:id="rId7"/>
    <p:sldId id="422" r:id="rId8"/>
    <p:sldId id="423" r:id="rId9"/>
    <p:sldId id="420" r:id="rId10"/>
    <p:sldId id="421" r:id="rId11"/>
    <p:sldId id="424" r:id="rId12"/>
    <p:sldId id="428" r:id="rId13"/>
    <p:sldId id="427" r:id="rId14"/>
    <p:sldId id="457" r:id="rId15"/>
    <p:sldId id="429" r:id="rId16"/>
    <p:sldId id="430" r:id="rId17"/>
    <p:sldId id="431" r:id="rId18"/>
    <p:sldId id="458" r:id="rId19"/>
    <p:sldId id="461" r:id="rId20"/>
    <p:sldId id="300" r:id="rId21"/>
    <p:sldId id="37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60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10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72FB8-3310-EB46-B1CC-663A732A1A2C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F0E89-495B-6241-A114-91A7A5815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95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5063" y="708025"/>
            <a:ext cx="4610100" cy="3457575"/>
          </a:xfrm>
          <a:solidFill>
            <a:srgbClr val="FFFFFF"/>
          </a:solidFill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65079" y="8635771"/>
            <a:ext cx="3015135" cy="50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defTabSz="930275"/>
            <a:fld id="{89ECDDDF-BD0F-C940-976B-45CEBF2ABA31}" type="slidenum">
              <a:rPr lang="en-US" sz="1300">
                <a:ea typeface="ＭＳ Ｐゴシック" charset="-128"/>
                <a:cs typeface="ＭＳ Ｐゴシック" charset="-128"/>
              </a:rPr>
              <a:pPr algn="r" defTabSz="930275"/>
              <a:t>2</a:t>
            </a:fld>
            <a:endParaRPr lang="en-US" sz="13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rgbClr val="FFFFFF"/>
          </a:solidFill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268" y="4342678"/>
            <a:ext cx="5485464" cy="411542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Summarize where we’ve been, where</a:t>
            </a:r>
            <a:r>
              <a:rPr lang="en-US" baseline="0" dirty="0" smtClean="0">
                <a:latin typeface="Frutiger LT 45 Light" charset="0"/>
                <a:ea typeface="ＭＳ Ｐゴシック" charset="-128"/>
              </a:rPr>
              <a:t> we’re heading:  ENGAGEMENT</a:t>
            </a:r>
            <a:endParaRPr lang="en-US" dirty="0">
              <a:latin typeface="Frutiger LT 45 Light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89443" name="Notes Placeholder 2"/>
          <p:cNvSpPr>
            <a:spLocks noGrp="1"/>
          </p:cNvSpPr>
          <p:nvPr>
            <p:ph type="body" idx="1"/>
          </p:nvPr>
        </p:nvSpPr>
        <p:spPr>
          <a:xfrm>
            <a:off x="914245" y="4344745"/>
            <a:ext cx="5029512" cy="4113353"/>
          </a:xfrm>
          <a:noFill/>
          <a:ln>
            <a:solidFill>
              <a:srgbClr val="000000"/>
            </a:solidFill>
          </a:ln>
        </p:spPr>
        <p:txBody>
          <a:bodyPr lIns="93177" tIns="46589" rIns="93177" bIns="46589"/>
          <a:lstStyle/>
          <a:p>
            <a:r>
              <a:rPr lang="en-US" dirty="0" smtClean="0">
                <a:latin typeface="Frutiger LT 45 Light" charset="0"/>
                <a:ea typeface="ＭＳ Ｐゴシック" charset="-128"/>
              </a:rPr>
              <a:t>Review—again</a:t>
            </a:r>
          </a:p>
          <a:p>
            <a:endParaRPr lang="en-US" dirty="0">
              <a:latin typeface="Frutiger LT 45 Light" charset="0"/>
              <a:ea typeface="ＭＳ Ｐゴシック" charset="-128"/>
            </a:endParaRPr>
          </a:p>
        </p:txBody>
      </p:sp>
      <p:sp>
        <p:nvSpPr>
          <p:cNvPr id="189444" name="Slide Number Placeholder 3"/>
          <p:cNvSpPr txBox="1">
            <a:spLocks noGrp="1"/>
          </p:cNvSpPr>
          <p:nvPr/>
        </p:nvSpPr>
        <p:spPr bwMode="auto">
          <a:xfrm>
            <a:off x="3886123" y="8687422"/>
            <a:ext cx="2971878" cy="45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>
            <a:prstTxWarp prst="textNoShape">
              <a:avLst/>
            </a:prstTxWarp>
          </a:bodyPr>
          <a:lstStyle/>
          <a:p>
            <a:pPr algn="r" defTabSz="931863"/>
            <a:fld id="{567A69EA-0745-4242-8EE5-744284FBCACA}" type="slidenum">
              <a:rPr lang="en-US" sz="1200">
                <a:latin typeface="Arial" charset="0"/>
              </a:rPr>
              <a:pPr algn="r" defTabSz="931863"/>
              <a:t>5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D11174E-6C61-4455-9F46-1FCD452FA62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D06CDF9-E7AF-7B49-9B41-EFF0F203FC0A}" type="slidenum">
              <a:rPr lang="en-US" sz="1200"/>
              <a:pPr eaLnBrk="1" hangingPunct="1"/>
              <a:t>12</a:t>
            </a:fld>
            <a:endParaRPr lang="en-US" sz="120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730" tIns="44865" rIns="89730" bIns="44865"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Introduce only correct information during the prime time 1, this is not the time to be guessing; practice, review, time for processing occurs in the middle; closure is the time to make sense and put into order.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70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Frutiger LT 45 Light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70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71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  <a:cs typeface="ＭＳ Ｐゴシック" charset="0"/>
              </a:defRPr>
            </a:lvl1pPr>
            <a:lvl2pPr marL="729017" indent="-280391" defTabSz="911271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2pPr>
            <a:lvl3pPr marL="1121564" indent="-224312" defTabSz="911271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3pPr>
            <a:lvl4pPr marL="1570189" indent="-224312" defTabSz="911271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4pPr>
            <a:lvl5pPr marL="2018816" indent="-224312" defTabSz="911271" eaLnBrk="0" hangingPunct="0"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5pPr>
            <a:lvl6pPr marL="2467441" indent="-224312" defTabSz="911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6pPr>
            <a:lvl7pPr marL="2916065" indent="-224312" defTabSz="911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7pPr>
            <a:lvl8pPr marL="3364692" indent="-224312" defTabSz="911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8pPr>
            <a:lvl9pPr marL="3813317" indent="-224312" defTabSz="91127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Frutiger LT 45 Light" charset="0"/>
                <a:ea typeface="ＭＳ Ｐゴシック" charset="0"/>
              </a:defRPr>
            </a:lvl9pPr>
          </a:lstStyle>
          <a:p>
            <a:pPr eaLnBrk="1" hangingPunct="1"/>
            <a:fld id="{CDC66162-0E43-4F46-8B41-65989F5ED0C1}" type="slidenum">
              <a:rPr lang="en-US" sz="1300"/>
              <a:pPr eaLnBrk="1" hangingPunct="1"/>
              <a:t>18</a:t>
            </a:fld>
            <a:endParaRPr lang="en-US" sz="13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1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5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318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6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2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4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3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4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5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9A1F-9CBD-474B-954A-0145AE1F7DB6}" type="datetimeFigureOut">
              <a:rPr lang="en-US" smtClean="0"/>
              <a:t>10/10/13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9" descr="MRL logo"/>
          <p:cNvPicPr>
            <a:picLocks noChangeAspect="1" noChangeArrowheads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315200" y="5994400"/>
            <a:ext cx="18288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5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esu6mrl.wikispaces.com" TargetMode="External"/><Relationship Id="rId4" Type="http://schemas.openxmlformats.org/officeDocument/2006/relationships/hyperlink" Target="http://esu6craftknowledge.wikispaces.com" TargetMode="External"/><Relationship Id="rId5" Type="http://schemas.openxmlformats.org/officeDocument/2006/relationships/hyperlink" Target="http://www.youtube.com/user/esu6p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arzanoresearch.com/site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RW7iB2iOTKw" TargetMode="External"/><Relationship Id="rId3" Type="http://schemas.openxmlformats.org/officeDocument/2006/relationships/hyperlink" Target="http://www.youtube.com/watch?v=5yA1sF7ns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Centennial Public Schools</a:t>
            </a:r>
            <a:r>
              <a:rPr lang="en-US" dirty="0" smtClean="0"/>
              <a:t> </a:t>
            </a:r>
            <a:r>
              <a:rPr lang="en-US" dirty="0" smtClean="0"/>
              <a:t>Instructional Implementation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Toby </a:t>
            </a:r>
            <a:r>
              <a:rPr lang="en-US" dirty="0" smtClean="0"/>
              <a:t>Boss</a:t>
            </a:r>
          </a:p>
          <a:p>
            <a:r>
              <a:rPr lang="en-US" dirty="0" smtClean="0"/>
              <a:t>Jill Johnson</a:t>
            </a:r>
          </a:p>
          <a:p>
            <a:r>
              <a:rPr lang="en-US" dirty="0" smtClean="0"/>
              <a:t>Lenny </a:t>
            </a:r>
            <a:r>
              <a:rPr lang="en-US" dirty="0" err="1" smtClean="0"/>
              <a:t>VerMaas</a:t>
            </a:r>
            <a:endParaRPr lang="en-US" dirty="0" smtClean="0"/>
          </a:p>
          <a:p>
            <a:r>
              <a:rPr lang="en-US" dirty="0" smtClean="0"/>
              <a:t>ESU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05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686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13208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Chunking helps us remember…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66800"/>
            <a:ext cx="8991600" cy="5486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13208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Pythagorean Theorem</a:t>
            </a:r>
          </a:p>
          <a:p>
            <a:pPr lvl="1"/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a</a:t>
            </a:r>
            <a:r>
              <a:rPr lang="en-US" baseline="30000" dirty="0" smtClean="0">
                <a:latin typeface="Frutiger LT Std 45 Light" charset="0"/>
                <a:ea typeface="Arial" charset="0"/>
                <a:cs typeface="Arial" charset="0"/>
              </a:rPr>
              <a:t>2</a:t>
            </a: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+b</a:t>
            </a:r>
            <a:r>
              <a:rPr lang="en-US" baseline="30000" dirty="0" smtClean="0">
                <a:latin typeface="Frutiger LT Std 45 Light" charset="0"/>
                <a:ea typeface="Arial" charset="0"/>
                <a:cs typeface="Arial" charset="0"/>
              </a:rPr>
              <a:t>2</a:t>
            </a:r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=c</a:t>
            </a:r>
            <a:r>
              <a:rPr lang="en-US" baseline="30000" dirty="0" smtClean="0">
                <a:latin typeface="Frutiger LT Std 45 Light" charset="0"/>
                <a:ea typeface="Arial" charset="0"/>
                <a:cs typeface="Arial" charset="0"/>
              </a:rPr>
              <a:t>2</a:t>
            </a:r>
          </a:p>
          <a:p>
            <a:pPr lvl="1"/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Right triangles, hypotenuse, legs, square roots, exponents</a:t>
            </a:r>
          </a:p>
          <a:p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Color wheel</a:t>
            </a:r>
          </a:p>
          <a:p>
            <a:pPr lvl="1"/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Primary, secondary, and tertiary colors</a:t>
            </a:r>
          </a:p>
          <a:p>
            <a:pPr lvl="1"/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Mixing techniques</a:t>
            </a:r>
          </a:p>
          <a:p>
            <a:r>
              <a:rPr lang="en-US" dirty="0" smtClean="0">
                <a:latin typeface="Frutiger LT Std 45 Light" charset="0"/>
                <a:ea typeface="Arial" charset="0"/>
                <a:cs typeface="Arial" charset="0"/>
              </a:rPr>
              <a:t>Other ways we naturally chunk information to assist in remembering</a:t>
            </a:r>
          </a:p>
          <a:p>
            <a:pPr lvl="1"/>
            <a:r>
              <a:rPr lang="en-US" sz="1600" dirty="0" smtClean="0">
                <a:latin typeface="Frutiger LT Std 45 Light" charset="0"/>
                <a:ea typeface="Arial" charset="0"/>
                <a:cs typeface="Arial" charset="0"/>
              </a:rPr>
              <a:t>402-761-3341</a:t>
            </a:r>
          </a:p>
          <a:p>
            <a:pPr lvl="1"/>
            <a:r>
              <a:rPr lang="en-US" sz="1600" dirty="0" smtClean="0">
                <a:latin typeface="Frutiger LT Std 45 Light" charset="0"/>
                <a:ea typeface="Arial" charset="0"/>
                <a:cs typeface="Arial" charset="0"/>
              </a:rPr>
              <a:t>License plates</a:t>
            </a:r>
          </a:p>
          <a:p>
            <a:pPr lvl="1"/>
            <a:r>
              <a:rPr lang="en-US" sz="1600" dirty="0" smtClean="0">
                <a:latin typeface="Frutiger LT Std 45 Light" charset="0"/>
                <a:ea typeface="Arial" charset="0"/>
                <a:cs typeface="Arial" charset="0"/>
              </a:rPr>
              <a:t>Social security numbers</a:t>
            </a:r>
          </a:p>
        </p:txBody>
      </p:sp>
    </p:spTree>
    <p:extLst>
      <p:ext uri="{BB962C8B-B14F-4D97-AF65-F5344CB8AC3E}">
        <p14:creationId xmlns:p14="http://schemas.microsoft.com/office/powerpoint/2010/main" val="276716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1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3208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2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Primacy</a:t>
            </a:r>
            <a:r>
              <a:rPr lang="en-US" dirty="0" smtClean="0">
                <a:solidFill>
                  <a:schemeClr val="tx2"/>
                </a:solidFill>
                <a:latin typeface="Arial Narrow"/>
                <a:ea typeface="ＭＳ Ｐゴシック" charset="0"/>
                <a:cs typeface="Arial" pitchFamily="34" charset="0"/>
              </a:rPr>
              <a:t>–</a:t>
            </a:r>
            <a:r>
              <a:rPr lang="en-US" dirty="0" err="1" smtClean="0">
                <a:solidFill>
                  <a:schemeClr val="tx2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Recency</a:t>
            </a:r>
            <a:r>
              <a:rPr lang="en-US" dirty="0" smtClean="0">
                <a:solidFill>
                  <a:schemeClr val="tx2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Effect</a:t>
            </a:r>
          </a:p>
        </p:txBody>
      </p:sp>
      <p:sp>
        <p:nvSpPr>
          <p:cNvPr id="19456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3208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sz="2800" dirty="0">
                <a:latin typeface="Arial" pitchFamily="34" charset="0"/>
                <a:ea typeface="ＭＳ Ｐゴシック" charset="0"/>
                <a:cs typeface="Arial" pitchFamily="34" charset="0"/>
              </a:rPr>
              <a:t>During a learning episode we remember best that which comes first, second best that which comes </a:t>
            </a:r>
            <a:r>
              <a:rPr lang="en-US" sz="28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last, </a:t>
            </a:r>
            <a:r>
              <a:rPr lang="en-US" sz="2800" dirty="0">
                <a:latin typeface="Arial" pitchFamily="34" charset="0"/>
                <a:ea typeface="ＭＳ Ｐゴシック" charset="0"/>
                <a:cs typeface="Arial" pitchFamily="34" charset="0"/>
              </a:rPr>
              <a:t>and least that which comes just past the middle</a:t>
            </a:r>
            <a:r>
              <a:rPr lang="en-US" sz="2800" dirty="0" smtClean="0">
                <a:latin typeface="Arial" pitchFamily="34" charset="0"/>
                <a:ea typeface="ＭＳ Ｐゴシック" charset="0"/>
                <a:cs typeface="Arial" pitchFamily="34" charset="0"/>
              </a:rPr>
              <a:t>.</a:t>
            </a:r>
          </a:p>
          <a:p>
            <a:pPr>
              <a:buFont typeface="Wingdings" charset="0"/>
              <a:buNone/>
            </a:pPr>
            <a:endParaRPr lang="en-US" sz="2800" dirty="0">
              <a:latin typeface="Frutiger LT Std 45 Light" charset="0"/>
              <a:ea typeface="ＭＳ Ｐゴシック" charset="0"/>
              <a:cs typeface="Arial" charset="0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3399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What does this look like in your classroom?</a:t>
            </a:r>
            <a:endParaRPr lang="en-US" sz="2800" dirty="0">
              <a:solidFill>
                <a:srgbClr val="003399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0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6"/>
          <p:cNvSpPr>
            <a:spLocks noGrp="1" noChangeArrowheads="1"/>
          </p:cNvSpPr>
          <p:nvPr>
            <p:ph type="ctrTitle"/>
          </p:nvPr>
        </p:nvSpPr>
        <p:spPr>
          <a:xfrm>
            <a:off x="0" y="5026025"/>
            <a:ext cx="8915400" cy="914400"/>
          </a:xfrm>
        </p:spPr>
        <p:txBody>
          <a:bodyPr/>
          <a:lstStyle/>
          <a:p>
            <a:pPr eaLnBrk="1" hangingPunct="1"/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Primacy-Recency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2000">
                <a:solidFill>
                  <a:srgbClr val="595959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(Sousa, </a:t>
            </a:r>
            <a:r>
              <a:rPr lang="en-US" sz="2000" i="1">
                <a:solidFill>
                  <a:srgbClr val="595959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How the Brain Learns</a:t>
            </a:r>
            <a:r>
              <a:rPr lang="en-US" sz="2000">
                <a:solidFill>
                  <a:srgbClr val="595959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, 2007, p. 90)</a:t>
            </a:r>
          </a:p>
        </p:txBody>
      </p:sp>
      <p:pic>
        <p:nvPicPr>
          <p:cNvPr id="60419" name="Picture 5" descr="Primacy Recenc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8600"/>
            <a:ext cx="6553200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4150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Amount of Prime Learning Time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20 minute episode</a:t>
            </a:r>
          </a:p>
          <a:p>
            <a:pPr lvl="1" eaLnBrk="1" hangingPunct="1"/>
            <a:r>
              <a:rPr lang="en-US">
                <a:latin typeface="Century Gothic" charset="0"/>
                <a:ea typeface="ＭＳ Ｐゴシック" charset="0"/>
              </a:rPr>
              <a:t>18 prime time (90%), 2 down time</a:t>
            </a:r>
          </a:p>
          <a:p>
            <a:pPr eaLnBrk="1" hangingPunct="1">
              <a:buFont typeface="Wingdings 2" charset="0"/>
              <a:buNone/>
            </a:pPr>
            <a:endParaRPr lang="en-US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40 minute episode</a:t>
            </a:r>
          </a:p>
          <a:p>
            <a:pPr lvl="1" eaLnBrk="1" hangingPunct="1"/>
            <a:r>
              <a:rPr lang="en-US">
                <a:latin typeface="Century Gothic" charset="0"/>
                <a:ea typeface="ＭＳ Ｐゴシック" charset="0"/>
              </a:rPr>
              <a:t>30 prime time (75%), 10 down time</a:t>
            </a:r>
          </a:p>
          <a:p>
            <a:pPr eaLnBrk="1" hangingPunct="1"/>
            <a:endParaRPr lang="en-US"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Century Gothic" charset="0"/>
                <a:ea typeface="ＭＳ Ｐゴシック" charset="0"/>
                <a:cs typeface="ＭＳ Ｐゴシック" charset="0"/>
              </a:rPr>
              <a:t>80 minute episode</a:t>
            </a:r>
          </a:p>
          <a:p>
            <a:pPr lvl="1" eaLnBrk="1" hangingPunct="1"/>
            <a:r>
              <a:rPr lang="en-US">
                <a:latin typeface="Century Gothic" charset="0"/>
                <a:ea typeface="ＭＳ Ｐゴシック" charset="0"/>
              </a:rPr>
              <a:t>50 minute time (62%), 30 down time</a:t>
            </a:r>
          </a:p>
        </p:txBody>
      </p:sp>
    </p:spTree>
    <p:extLst>
      <p:ext uri="{BB962C8B-B14F-4D97-AF65-F5344CB8AC3E}">
        <p14:creationId xmlns:p14="http://schemas.microsoft.com/office/powerpoint/2010/main" val="5703006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Importance of Processing Time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brain needs time to create connections and pathways to create long term memories.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Times New Roman" charset="0"/>
              </a:rPr>
              <a:t>The hippocampus can only hold so much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Example of glass of water.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Too much, to fast, it won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Arial" charset="0"/>
                <a:ea typeface="ＭＳ Ｐゴシック" charset="0"/>
                <a:cs typeface="ＭＳ Ｐゴシック" charset="0"/>
              </a:rPr>
              <a:t>t Last.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10-2 or 5-1 rule</a:t>
            </a: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429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5410200"/>
          </a:xfrm>
        </p:spPr>
        <p:txBody>
          <a:bodyPr/>
          <a:lstStyle/>
          <a:p>
            <a:pPr eaLnBrk="1" hangingPunct="1"/>
            <a:r>
              <a:rPr lang="en-US" sz="6600">
                <a:latin typeface="Tekton" charset="0"/>
                <a:ea typeface="ＭＳ Ｐゴシック" charset="0"/>
                <a:cs typeface="ＭＳ Ｐゴシック" charset="0"/>
              </a:rPr>
              <a:t>So why is it necessary to change up instruction?</a:t>
            </a:r>
            <a:br>
              <a:rPr lang="en-US" sz="6600">
                <a:latin typeface="Tekton" charset="0"/>
                <a:ea typeface="ＭＳ Ｐゴシック" charset="0"/>
                <a:cs typeface="ＭＳ Ｐゴシック" charset="0"/>
              </a:rPr>
            </a:br>
            <a:r>
              <a:rPr lang="en-US" sz="6600">
                <a:latin typeface="Tekton" charset="0"/>
                <a:ea typeface="ＭＳ Ｐゴシック" charset="0"/>
                <a:cs typeface="ＭＳ Ｐゴシック" charset="0"/>
              </a:rPr>
              <a:t/>
            </a:r>
            <a:br>
              <a:rPr lang="en-US" sz="6600">
                <a:latin typeface="Tekton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Tekton" charset="0"/>
                <a:ea typeface="ＭＳ Ｐゴシック" charset="0"/>
                <a:cs typeface="ＭＳ Ｐゴシック" charset="0"/>
              </a:rPr>
              <a:t>As your brain gets numb-er </a:t>
            </a:r>
            <a:br>
              <a:rPr lang="en-US" sz="4000">
                <a:latin typeface="Tekton" charset="0"/>
                <a:ea typeface="ＭＳ Ｐゴシック" charset="0"/>
                <a:cs typeface="ＭＳ Ｐゴシック" charset="0"/>
              </a:rPr>
            </a:br>
            <a:r>
              <a:rPr lang="en-US" sz="4000">
                <a:latin typeface="Tekton" charset="0"/>
                <a:ea typeface="ＭＳ Ｐゴシック" charset="0"/>
                <a:cs typeface="ＭＳ Ｐゴシック" charset="0"/>
              </a:rPr>
              <a:t>Your brain gets dumber</a:t>
            </a:r>
            <a:endParaRPr lang="en-US" sz="6600">
              <a:latin typeface="Tekto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3006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848600" cy="541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Changing STATES</a:t>
            </a:r>
            <a:b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Change up instruction 5-10 min. for pre-adolescents, and</a:t>
            </a:r>
            <a:b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Every 10-20 minutes for adolescents into adults.</a:t>
            </a:r>
            <a:b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endParaRPr lang="en-US">
              <a:solidFill>
                <a:schemeClr val="tx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650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Thinking About It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would you want to change states when you finally have students quiet, sitting in their seats, and looking like they are listening to you?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Because the brain needs a chance to refocus and start again.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When you stand up blood flow to the brain increases.</a:t>
            </a:r>
          </a:p>
        </p:txBody>
      </p:sp>
    </p:spTree>
    <p:extLst>
      <p:ext uri="{BB962C8B-B14F-4D97-AF65-F5344CB8AC3E}">
        <p14:creationId xmlns:p14="http://schemas.microsoft.com/office/powerpoint/2010/main" val="616428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Frutiger LT Std 45 Light" charset="0"/>
                <a:ea typeface="ＭＳ Ｐゴシック" charset="0"/>
                <a:cs typeface="Arial" charset="0"/>
              </a:rPr>
              <a:t>Reflection</a:t>
            </a:r>
            <a:endParaRPr lang="en-US" dirty="0">
              <a:latin typeface="Frutiger LT Std 45 Light" charset="0"/>
              <a:ea typeface="ＭＳ Ｐゴシック" charset="0"/>
              <a:cs typeface="Arial" charset="0"/>
            </a:endParaRPr>
          </a:p>
        </p:txBody>
      </p:sp>
      <p:sp>
        <p:nvSpPr>
          <p:cNvPr id="256002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371600"/>
            <a:ext cx="8229600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How </a:t>
            </a:r>
            <a:r>
              <a:rPr lang="en-US" dirty="0"/>
              <a:t>will you chunk the new </a:t>
            </a:r>
            <a:r>
              <a:rPr lang="en-US" dirty="0" smtClean="0"/>
              <a:t>content?  </a:t>
            </a:r>
            <a:r>
              <a:rPr lang="en-US" dirty="0"/>
              <a:t>At what strategic points will you stop for processing?  Consider:</a:t>
            </a:r>
          </a:p>
          <a:p>
            <a:pPr lvl="2"/>
            <a:r>
              <a:rPr lang="en-US" dirty="0"/>
              <a:t>Primacy-</a:t>
            </a:r>
            <a:r>
              <a:rPr lang="en-US" dirty="0" err="1"/>
              <a:t>Recency</a:t>
            </a:r>
            <a:endParaRPr lang="en-US" dirty="0"/>
          </a:p>
          <a:p>
            <a:pPr lvl="2"/>
            <a:r>
              <a:rPr lang="en-US" dirty="0"/>
              <a:t>10-2-5-1</a:t>
            </a:r>
          </a:p>
          <a:p>
            <a:r>
              <a:rPr lang="en-US" dirty="0" smtClean="0">
                <a:latin typeface="Frutiger LT Std 45 Light" charset="0"/>
                <a:ea typeface="ＭＳ Ｐゴシック" charset="0"/>
                <a:cs typeface="Arial" charset="0"/>
              </a:rPr>
              <a:t>What will you use to help students process new information?</a:t>
            </a:r>
            <a:endParaRPr lang="en-US" dirty="0">
              <a:latin typeface="Frutiger LT Std 45 Light" charset="0"/>
              <a:ea typeface="ＭＳ Ｐゴシック" charset="0"/>
              <a:cs typeface="Arial" charset="0"/>
            </a:endParaRPr>
          </a:p>
          <a:p>
            <a:endParaRPr lang="en-US" dirty="0">
              <a:latin typeface="Frutiger LT Std 45 Light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5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– pair-share</a:t>
            </a:r>
          </a:p>
          <a:p>
            <a:r>
              <a:rPr lang="en-US" dirty="0" smtClean="0"/>
              <a:t>Elbow partner</a:t>
            </a:r>
          </a:p>
          <a:p>
            <a:r>
              <a:rPr lang="en-US" dirty="0" smtClean="0"/>
              <a:t>Close partner</a:t>
            </a:r>
          </a:p>
          <a:p>
            <a:r>
              <a:rPr lang="en-US" dirty="0" smtClean="0"/>
              <a:t>Summarize in own words</a:t>
            </a:r>
          </a:p>
          <a:p>
            <a:r>
              <a:rPr lang="en-US" dirty="0" smtClean="0"/>
              <a:t>Interaction sequence</a:t>
            </a:r>
          </a:p>
          <a:p>
            <a:r>
              <a:rPr lang="en-US" dirty="0" smtClean="0"/>
              <a:t>Other ideas?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54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00400" y="2325688"/>
            <a:ext cx="3352800" cy="701675"/>
          </a:xfrm>
          <a:prstGeom prst="rect">
            <a:avLst/>
          </a:prstGeom>
          <a:solidFill>
            <a:srgbClr val="009900"/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Learning Goals and Feedback</a:t>
            </a:r>
          </a:p>
          <a:p>
            <a:pPr algn="ctr">
              <a:defRPr/>
            </a:pPr>
            <a:r>
              <a: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charset="0"/>
                <a:ea typeface="ＭＳ Ｐゴシック" charset="-128"/>
                <a:cs typeface="ＭＳ Ｐゴシック" charset="-128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19400" y="1905000"/>
            <a:ext cx="3962400" cy="461665"/>
          </a:xfrm>
          <a:prstGeom prst="rect">
            <a:avLst/>
          </a:prstGeom>
          <a:solidFill>
            <a:srgbClr val="0099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INVOLVES ROUTINES</a:t>
            </a:r>
          </a:p>
        </p:txBody>
      </p:sp>
      <p:sp>
        <p:nvSpPr>
          <p:cNvPr id="80909" name="TextBox 14"/>
          <p:cNvSpPr txBox="1">
            <a:spLocks noChangeArrowheads="1"/>
          </p:cNvSpPr>
          <p:nvPr/>
        </p:nvSpPr>
        <p:spPr bwMode="auto">
          <a:xfrm>
            <a:off x="3124200" y="304800"/>
            <a:ext cx="3200400" cy="860425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2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ENACTED ON THE SPOT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355726" y="1143000"/>
            <a:ext cx="6661149" cy="5056188"/>
            <a:chOff x="1051690" y="1828759"/>
            <a:chExt cx="6660383" cy="5056844"/>
          </a:xfrm>
        </p:grpSpPr>
        <p:sp>
          <p:nvSpPr>
            <p:cNvPr id="13" name="TextBox 12"/>
            <p:cNvSpPr txBox="1"/>
            <p:nvPr/>
          </p:nvSpPr>
          <p:spPr bwMode="auto">
            <a:xfrm>
              <a:off x="1067562" y="1828759"/>
              <a:ext cx="6628638" cy="396926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Student Engagement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067562" y="6488677"/>
              <a:ext cx="6628638" cy="396926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High Expectations</a:t>
              </a:r>
            </a:p>
          </p:txBody>
        </p:sp>
        <p:sp>
          <p:nvSpPr>
            <p:cNvPr id="15" name="TextBox 14"/>
            <p:cNvSpPr txBox="1"/>
            <p:nvPr/>
          </p:nvSpPr>
          <p:spPr bwMode="auto">
            <a:xfrm rot="16200000">
              <a:off x="-1188612" y="4111929"/>
              <a:ext cx="4877433" cy="396829"/>
            </a:xfrm>
            <a:prstGeom prst="rect">
              <a:avLst/>
            </a:prstGeom>
            <a:solidFill>
              <a:srgbClr val="FF0000"/>
            </a:solidFill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    </a:t>
              </a: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Teacher/Student Relationships</a:t>
              </a: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5400000">
              <a:off x="5190052" y="4335001"/>
              <a:ext cx="4647214" cy="396829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US" sz="20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  <a:ea typeface="ＭＳ Ｐゴシック" charset="-128"/>
                  <a:cs typeface="ＭＳ Ｐゴシック" charset="-128"/>
                </a:rPr>
                <a:t>Adherence to Rules and Procedures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638800" y="4546600"/>
            <a:ext cx="1524000" cy="82550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Generating/ Testing Hypotheses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2400" y="4572000"/>
            <a:ext cx="1371600" cy="91598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800">
                <a:latin typeface="Calibri" charset="0"/>
                <a:ea typeface="ＭＳ Ｐゴシック" charset="-128"/>
                <a:cs typeface="ＭＳ Ｐゴシック" charset="-128"/>
              </a:rPr>
              <a:t>Practicing and Deepening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8800" y="4495800"/>
            <a:ext cx="1828800" cy="581025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1600">
                <a:latin typeface="Calibri" charset="0"/>
                <a:ea typeface="ＭＳ Ｐゴシック" charset="-128"/>
                <a:cs typeface="ＭＳ Ｐゴシック" charset="-128"/>
              </a:rPr>
              <a:t>Interacting With New Knowledge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410200" y="4114800"/>
            <a:ext cx="685800" cy="381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4419600" y="41910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0800000" flipV="1">
            <a:off x="2971800" y="3962400"/>
            <a:ext cx="13716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743200" y="3284538"/>
            <a:ext cx="4038600" cy="923330"/>
          </a:xfrm>
          <a:prstGeom prst="rect">
            <a:avLst/>
          </a:prstGeom>
          <a:solidFill>
            <a:srgbClr val="0000FF"/>
          </a:solidFill>
          <a:ln w="28575">
            <a:solidFill>
              <a:schemeClr val="tx1"/>
            </a:solidFill>
            <a:prstDash val="solid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ADDRESSES CONTENT IN SPECIFIC </a:t>
            </a:r>
            <a:r>
              <a:rPr lang="en-US" b="1" dirty="0" smtClean="0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rPr>
              <a:t>WAYS</a:t>
            </a:r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endParaRPr lang="en-US" b="1" dirty="0">
              <a:solidFill>
                <a:srgbClr val="FFFFFF"/>
              </a:solidFill>
              <a:latin typeface="Calibri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16565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://marzanoresearch.com/</a:t>
            </a:r>
            <a:r>
              <a:rPr lang="en-US" dirty="0" smtClean="0">
                <a:hlinkClick r:id="rId2"/>
              </a:rPr>
              <a:t>site</a:t>
            </a:r>
            <a:endParaRPr lang="en-US" dirty="0" smtClean="0"/>
          </a:p>
          <a:p>
            <a:r>
              <a:rPr lang="en-US" dirty="0">
                <a:hlinkClick r:id="rId3"/>
              </a:rPr>
              <a:t>http://esu6mrl.wikispaces.com</a:t>
            </a:r>
            <a:endParaRPr lang="en-US" dirty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esu6craftknowledge.wikispaces.com</a:t>
            </a:r>
            <a:endParaRPr lang="en-US" dirty="0" smtClean="0"/>
          </a:p>
          <a:p>
            <a:r>
              <a:rPr lang="en-US" dirty="0" smtClean="0"/>
              <a:t>ESU </a:t>
            </a:r>
            <a:r>
              <a:rPr lang="en-US" dirty="0"/>
              <a:t>6 YouTube: </a:t>
            </a:r>
            <a:r>
              <a:rPr lang="en-US" dirty="0">
                <a:hlinkClick r:id="rId5"/>
              </a:rPr>
              <a:t>http://www.youtube.com/user/</a:t>
            </a:r>
            <a:r>
              <a:rPr lang="en-US" dirty="0" smtClean="0">
                <a:hlinkClick r:id="rId5"/>
              </a:rPr>
              <a:t>esu6pd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945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21 – Chapter 3 in </a:t>
            </a:r>
            <a:r>
              <a:rPr lang="en-US" dirty="0" smtClean="0"/>
              <a:t>BART</a:t>
            </a:r>
          </a:p>
          <a:p>
            <a:r>
              <a:rPr lang="en-US" dirty="0" smtClean="0"/>
              <a:t>Challenge:</a:t>
            </a:r>
          </a:p>
          <a:p>
            <a:pPr lvl="1"/>
            <a:r>
              <a:rPr lang="en-US" dirty="0" smtClean="0"/>
              <a:t>Work on new ways to have students interact with new content.</a:t>
            </a:r>
          </a:p>
          <a:p>
            <a:r>
              <a:rPr lang="en-US" dirty="0" smtClean="0"/>
              <a:t>Post ideas with the Centennial Community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150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50" name="Rectangle 14"/>
          <p:cNvSpPr>
            <a:spLocks/>
          </p:cNvSpPr>
          <p:nvPr/>
        </p:nvSpPr>
        <p:spPr bwMode="auto">
          <a:xfrm>
            <a:off x="5334000" y="5232400"/>
            <a:ext cx="1536700" cy="914400"/>
          </a:xfrm>
          <a:prstGeom prst="rect">
            <a:avLst/>
          </a:prstGeom>
          <a:solidFill>
            <a:srgbClr val="6600CC"/>
          </a:solidFill>
          <a:ln w="9525">
            <a:solidFill>
              <a:srgbClr val="EAEAEA"/>
            </a:solidFill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/>
            <a:r>
              <a:rPr lang="en-US" sz="1800">
                <a:solidFill>
                  <a:srgbClr val="EAEAEA"/>
                </a:solidFill>
                <a:latin typeface="Arial" charset="0"/>
                <a:sym typeface="Arial" charset="0"/>
              </a:rPr>
              <a:t>Generating/ Testing Hypotheses</a:t>
            </a:r>
          </a:p>
        </p:txBody>
      </p:sp>
      <p:sp>
        <p:nvSpPr>
          <p:cNvPr id="654351" name="Rectangle 15"/>
          <p:cNvSpPr>
            <a:spLocks/>
          </p:cNvSpPr>
          <p:nvPr/>
        </p:nvSpPr>
        <p:spPr bwMode="auto">
          <a:xfrm>
            <a:off x="3657600" y="5257800"/>
            <a:ext cx="1384300" cy="914400"/>
          </a:xfrm>
          <a:prstGeom prst="rect">
            <a:avLst/>
          </a:prstGeom>
          <a:solidFill>
            <a:srgbClr val="6600CC"/>
          </a:solidFill>
          <a:ln w="9525">
            <a:solidFill>
              <a:srgbClr val="EAEAEA"/>
            </a:solidFill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/>
            <a:r>
              <a:rPr lang="en-US" sz="1800">
                <a:solidFill>
                  <a:srgbClr val="EAEAEA"/>
                </a:solidFill>
                <a:latin typeface="Arial" charset="0"/>
                <a:sym typeface="Arial" charset="0"/>
              </a:rPr>
              <a:t>Practicing and Deepening</a:t>
            </a:r>
          </a:p>
        </p:txBody>
      </p:sp>
      <p:sp>
        <p:nvSpPr>
          <p:cNvPr id="654352" name="Rectangle 16"/>
          <p:cNvSpPr>
            <a:spLocks/>
          </p:cNvSpPr>
          <p:nvPr/>
        </p:nvSpPr>
        <p:spPr bwMode="auto">
          <a:xfrm>
            <a:off x="1524000" y="5181600"/>
            <a:ext cx="1841500" cy="990600"/>
          </a:xfrm>
          <a:prstGeom prst="rect">
            <a:avLst/>
          </a:prstGeom>
          <a:solidFill>
            <a:srgbClr val="6600CC"/>
          </a:solidFill>
          <a:ln w="9525">
            <a:solidFill>
              <a:srgbClr val="EAEAEA"/>
            </a:solidFill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/>
            <a:r>
              <a:rPr lang="en-US" sz="2000">
                <a:solidFill>
                  <a:srgbClr val="EAEAEA"/>
                </a:solidFill>
                <a:latin typeface="Arial" charset="0"/>
                <a:sym typeface="Arial" charset="0"/>
              </a:rPr>
              <a:t>Interacting with New Knowledge</a:t>
            </a:r>
          </a:p>
        </p:txBody>
      </p:sp>
      <p:sp>
        <p:nvSpPr>
          <p:cNvPr id="654353" name="Line 17"/>
          <p:cNvSpPr>
            <a:spLocks noChangeShapeType="1"/>
          </p:cNvSpPr>
          <p:nvPr/>
        </p:nvSpPr>
        <p:spPr bwMode="auto">
          <a:xfrm>
            <a:off x="5105400" y="48006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354" name="Line 18"/>
          <p:cNvSpPr>
            <a:spLocks noChangeShapeType="1"/>
          </p:cNvSpPr>
          <p:nvPr/>
        </p:nvSpPr>
        <p:spPr bwMode="auto">
          <a:xfrm flipH="1">
            <a:off x="4418013" y="4572000"/>
            <a:ext cx="1587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919" name="Rectangle 19"/>
          <p:cNvSpPr>
            <a:spLocks/>
          </p:cNvSpPr>
          <p:nvPr/>
        </p:nvSpPr>
        <p:spPr bwMode="auto">
          <a:xfrm>
            <a:off x="1524000" y="0"/>
            <a:ext cx="6565900" cy="13405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>
              <a:spcBef>
                <a:spcPts val="1750"/>
              </a:spcBef>
            </a:pPr>
            <a:r>
              <a:rPr lang="en-US" sz="2800" dirty="0">
                <a:latin typeface="Calibri Bold" pitchFamily="1" charset="0"/>
                <a:ea typeface="Calibri Bold" pitchFamily="1" charset="0"/>
                <a:cs typeface="Calibri Bold" pitchFamily="1" charset="0"/>
                <a:sym typeface="Calibri Bold" pitchFamily="1" charset="0"/>
              </a:rPr>
              <a:t>The Art and Science of </a:t>
            </a:r>
            <a:r>
              <a:rPr lang="en-US" sz="2800" dirty="0" smtClean="0">
                <a:latin typeface="Calibri Bold" pitchFamily="1" charset="0"/>
                <a:ea typeface="Calibri Bold" pitchFamily="1" charset="0"/>
                <a:cs typeface="Calibri Bold" pitchFamily="1" charset="0"/>
                <a:sym typeface="Calibri Bold" pitchFamily="1" charset="0"/>
              </a:rPr>
              <a:t>Teaching</a:t>
            </a:r>
          </a:p>
          <a:p>
            <a:pPr marL="39688" algn="ctr">
              <a:spcBef>
                <a:spcPts val="1750"/>
              </a:spcBef>
            </a:pPr>
            <a:r>
              <a:rPr lang="en-US" sz="2800" dirty="0" smtClean="0">
                <a:latin typeface="Calibri Bold" pitchFamily="1" charset="0"/>
                <a:ea typeface="Calibri Bold" pitchFamily="1" charset="0"/>
                <a:cs typeface="Calibri Bold" pitchFamily="1" charset="0"/>
                <a:sym typeface="Calibri Bold" pitchFamily="1" charset="0"/>
              </a:rPr>
              <a:t>Content Segments</a:t>
            </a:r>
          </a:p>
          <a:p>
            <a:pPr marL="39688" algn="ctr">
              <a:spcBef>
                <a:spcPts val="1750"/>
              </a:spcBef>
            </a:pPr>
            <a:endParaRPr lang="en-US" sz="2800" dirty="0" smtClean="0">
              <a:latin typeface="Calibri Bold" pitchFamily="1" charset="0"/>
              <a:ea typeface="Calibri Bold" pitchFamily="1" charset="0"/>
              <a:cs typeface="Calibri Bold" pitchFamily="1" charset="0"/>
              <a:sym typeface="Calibri Bold" pitchFamily="1" charset="0"/>
            </a:endParaRPr>
          </a:p>
          <a:p>
            <a:pPr marL="39688" algn="ctr">
              <a:spcBef>
                <a:spcPts val="1750"/>
              </a:spcBef>
            </a:pPr>
            <a:endParaRPr lang="en-US" sz="2800" dirty="0">
              <a:latin typeface="Calibri Bold" pitchFamily="1" charset="0"/>
              <a:ea typeface="Calibri Bold" pitchFamily="1" charset="0"/>
              <a:cs typeface="Calibri Bold" pitchFamily="1" charset="0"/>
              <a:sym typeface="Calibri Bold" pitchFamily="1" charset="0"/>
            </a:endParaRPr>
          </a:p>
        </p:txBody>
      </p:sp>
      <p:sp>
        <p:nvSpPr>
          <p:cNvPr id="654356" name="Line 20"/>
          <p:cNvSpPr>
            <a:spLocks noChangeShapeType="1"/>
          </p:cNvSpPr>
          <p:nvPr/>
        </p:nvSpPr>
        <p:spPr bwMode="auto">
          <a:xfrm flipH="1">
            <a:off x="2667000" y="4648200"/>
            <a:ext cx="1371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357" name="Rectangle 21"/>
          <p:cNvSpPr>
            <a:spLocks/>
          </p:cNvSpPr>
          <p:nvPr/>
        </p:nvSpPr>
        <p:spPr bwMode="auto">
          <a:xfrm>
            <a:off x="2438400" y="3970338"/>
            <a:ext cx="4051300" cy="850900"/>
          </a:xfrm>
          <a:prstGeom prst="rect">
            <a:avLst/>
          </a:prstGeom>
          <a:solidFill>
            <a:srgbClr val="6600CC"/>
          </a:solidFill>
          <a:ln w="28575">
            <a:solidFill>
              <a:srgbClr val="EAEAEA"/>
            </a:solidFill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/>
            <a:r>
              <a:rPr lang="en-US" b="1">
                <a:solidFill>
                  <a:srgbClr val="EAEAEA"/>
                </a:solidFill>
                <a:latin typeface="Arial" charset="0"/>
                <a:sym typeface="Arial" charset="0"/>
              </a:rPr>
              <a:t>ADDRESSES CONTENT IN SPECIFIC WAYS</a:t>
            </a:r>
          </a:p>
        </p:txBody>
      </p:sp>
      <p:sp>
        <p:nvSpPr>
          <p:cNvPr id="251922" name="Text Box 22"/>
          <p:cNvSpPr txBox="1">
            <a:spLocks noChangeArrowheads="1"/>
          </p:cNvSpPr>
          <p:nvPr/>
        </p:nvSpPr>
        <p:spPr bwMode="auto">
          <a:xfrm>
            <a:off x="7348538" y="5581650"/>
            <a:ext cx="312737" cy="257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</a:bodyPr>
          <a:lstStyle/>
          <a:p>
            <a:pPr algn="ctr"/>
            <a:fld id="{00D4B045-8787-004A-9ACE-9D026BFB1485}" type="slidenum">
              <a:rPr lang="en-US" sz="1400">
                <a:latin typeface="Arial" charset="0"/>
                <a:sym typeface="Arial" charset="0"/>
              </a:rPr>
              <a:pPr algn="ctr"/>
              <a:t>3</a:t>
            </a:fld>
            <a:endParaRPr lang="en-US" sz="1400">
              <a:latin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649325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Interact with new knowledge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Practice and deepen content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Generate and test hypothesis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7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895600" y="3011488"/>
            <a:ext cx="3352800" cy="1016000"/>
          </a:xfrm>
          <a:prstGeom prst="rect">
            <a:avLst/>
          </a:prstGeom>
          <a:solidFill>
            <a:srgbClr val="009900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Learning Goals and Feedback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Rules and Procedures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4600" y="2590800"/>
            <a:ext cx="3962400" cy="485775"/>
          </a:xfrm>
          <a:prstGeom prst="rect">
            <a:avLst/>
          </a:prstGeom>
          <a:solidFill>
            <a:srgbClr val="0099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  <a:latin typeface="Calibri" charset="0"/>
              </a:rPr>
              <a:t> INVOLVES ROUTINES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24000" y="5181600"/>
            <a:ext cx="1828800" cy="1016000"/>
          </a:xfrm>
          <a:prstGeom prst="rect">
            <a:avLst/>
          </a:prstGeom>
          <a:solidFill>
            <a:srgbClr val="3366FF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Interacting with New Knowledge</a:t>
            </a:r>
          </a:p>
        </p:txBody>
      </p:sp>
      <p:sp>
        <p:nvSpPr>
          <p:cNvPr id="188427" name="TextBox 19"/>
          <p:cNvSpPr txBox="1">
            <a:spLocks noChangeArrowheads="1"/>
          </p:cNvSpPr>
          <p:nvPr/>
        </p:nvSpPr>
        <p:spPr bwMode="auto">
          <a:xfrm>
            <a:off x="762000" y="0"/>
            <a:ext cx="7315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latin typeface="Calibri" charset="0"/>
              </a:rPr>
              <a:t>The Art and Science of Teaching</a:t>
            </a:r>
          </a:p>
          <a:p>
            <a:pPr algn="ctr">
              <a:spcBef>
                <a:spcPct val="50000"/>
              </a:spcBef>
            </a:pPr>
            <a:endParaRPr lang="en-US" sz="2800">
              <a:latin typeface="Calibri" charset="0"/>
            </a:endParaRPr>
          </a:p>
        </p:txBody>
      </p:sp>
      <p:cxnSp>
        <p:nvCxnSpPr>
          <p:cNvPr id="17" name="Straight Arrow Connector 16"/>
          <p:cNvCxnSpPr>
            <a:cxnSpLocks noChangeShapeType="1"/>
            <a:endCxn id="20" idx="0"/>
          </p:cNvCxnSpPr>
          <p:nvPr/>
        </p:nvCxnSpPr>
        <p:spPr bwMode="auto">
          <a:xfrm flipH="1">
            <a:off x="2438400" y="4648200"/>
            <a:ext cx="16002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2438400" y="4114800"/>
            <a:ext cx="4038600" cy="850900"/>
          </a:xfrm>
          <a:prstGeom prst="rect">
            <a:avLst/>
          </a:prstGeom>
          <a:solidFill>
            <a:srgbClr val="3366FF"/>
          </a:solidFill>
          <a:ln w="28575">
            <a:solidFill>
              <a:schemeClr val="bg1"/>
            </a:solidFill>
            <a:prstDash val="solid"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ADDRESSES CONTENT IN SPECIFIC WAYS</a:t>
            </a:r>
          </a:p>
        </p:txBody>
      </p:sp>
    </p:spTree>
    <p:extLst>
      <p:ext uri="{BB962C8B-B14F-4D97-AF65-F5344CB8AC3E}">
        <p14:creationId xmlns:p14="http://schemas.microsoft.com/office/powerpoint/2010/main" val="169558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457200" y="0"/>
            <a:ext cx="8686800" cy="1905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noProof="0" dirty="0" smtClean="0">
                <a:solidFill>
                  <a:srgbClr val="000000"/>
                </a:solidFill>
                <a:latin typeface="+mj-lt"/>
                <a:ea typeface="ＭＳ Ｐゴシック" pitchFamily="-106" charset="-128"/>
                <a:cs typeface="+mj-cs"/>
              </a:rPr>
              <a:t>I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-106" charset="-128"/>
                <a:cs typeface="+mj-cs"/>
              </a:rPr>
              <a:t>f the segment involves new knowledge what do you expect to see?</a:t>
            </a: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304800" y="1905000"/>
            <a:ext cx="88392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06" charset="-128"/>
                <a:cs typeface="+mn-cs"/>
              </a:rPr>
              <a:t>Previewing activities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lang="en-US" sz="3200" kern="0" dirty="0" smtClean="0">
                <a:solidFill>
                  <a:srgbClr val="000000"/>
                </a:solidFill>
                <a:latin typeface="+mn-lt"/>
                <a:ea typeface="ＭＳ Ｐゴシック" pitchFamily="-106" charset="-128"/>
                <a:cs typeface="+mn-cs"/>
              </a:rPr>
              <a:t>Identify critical information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06" charset="-128"/>
                <a:cs typeface="+mn-cs"/>
              </a:rPr>
              <a:t>Info presented in small chunks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06" charset="-128"/>
                <a:cs typeface="+mn-cs"/>
              </a:rPr>
              <a:t>Students processing each chunk in small groups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06" charset="-128"/>
                <a:cs typeface="+mn-cs"/>
              </a:rPr>
              <a:t>Students summarizing and taking notes after content has been introduced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93000"/>
              <a:buFont typeface="Wingdings" pitchFamily="2" charset="2"/>
              <a:buChar char="§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106" charset="-128"/>
                <a:cs typeface="+mn-cs"/>
              </a:rPr>
              <a:t>Students reflecting on their learning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pitchFamily="2" charset="2"/>
              <a:buChar char="n"/>
              <a:tabLst/>
              <a:defRPr/>
            </a:pP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6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674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Memory Task</a:t>
            </a:r>
          </a:p>
        </p:txBody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 am going to quickly read a list of 10 things you might find in your desk. </a:t>
            </a:r>
          </a:p>
          <a:p>
            <a:r>
              <a:rPr lang="en-US"/>
              <a:t>After I have read the list you will write down as many of the items as you can.</a:t>
            </a:r>
          </a:p>
        </p:txBody>
      </p:sp>
    </p:spTree>
    <p:extLst>
      <p:ext uri="{BB962C8B-B14F-4D97-AF65-F5344CB8AC3E}">
        <p14:creationId xmlns:p14="http://schemas.microsoft.com/office/powerpoint/2010/main" val="87538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304800"/>
            <a:ext cx="7772400" cy="5791200"/>
          </a:xfrm>
        </p:spPr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dirty="0"/>
              <a:t>Paper clips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Stapler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Marker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Sticky notes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Notepad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Pencil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Ruler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Calculator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White out</a:t>
            </a:r>
          </a:p>
          <a:p>
            <a:pPr marL="342900" indent="-342900">
              <a:lnSpc>
                <a:spcPct val="90000"/>
              </a:lnSpc>
            </a:pPr>
            <a:r>
              <a:rPr lang="en-US" dirty="0"/>
              <a:t>Glue</a:t>
            </a:r>
          </a:p>
          <a:p>
            <a:pPr marL="342900" indent="-342900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0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ideas for chunking…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King of Queens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ABCs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1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2881</TotalTime>
  <Words>688</Words>
  <Application>Microsoft Macintosh PowerPoint</Application>
  <PresentationFormat>On-screen Show (4:3)</PresentationFormat>
  <Paragraphs>126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Centennial Public Schools Instructional Implementation</vt:lpstr>
      <vt:lpstr>PowerPoint Presentation</vt:lpstr>
      <vt:lpstr>PowerPoint Presentation</vt:lpstr>
      <vt:lpstr>Content Segments</vt:lpstr>
      <vt:lpstr>PowerPoint Presentation</vt:lpstr>
      <vt:lpstr>PowerPoint Presentation</vt:lpstr>
      <vt:lpstr>A Memory Task</vt:lpstr>
      <vt:lpstr>PowerPoint Presentation</vt:lpstr>
      <vt:lpstr>Some ideas for chunking…</vt:lpstr>
      <vt:lpstr>Chunking helps us remember…</vt:lpstr>
      <vt:lpstr>Primacy–Recency Effect</vt:lpstr>
      <vt:lpstr>Primacy-Recency</vt:lpstr>
      <vt:lpstr>Amount of Prime Learning Time</vt:lpstr>
      <vt:lpstr>The Importance of Processing Time</vt:lpstr>
      <vt:lpstr>So why is it necessary to change up instruction?  As your brain gets numb-er  Your brain gets dumber</vt:lpstr>
      <vt:lpstr>Changing STATES  Change up instruction 5-10 min. for pre-adolescents, and Every 10-20 minutes for adolescents into adults.  </vt:lpstr>
      <vt:lpstr>Thinking About It</vt:lpstr>
      <vt:lpstr>Reflection</vt:lpstr>
      <vt:lpstr>Processing </vt:lpstr>
      <vt:lpstr>Resources</vt:lpstr>
      <vt:lpstr>Next Steps</vt:lpstr>
    </vt:vector>
  </TitlesOfParts>
  <Company>ESU6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Marzano Instructional Model Overview</dc:title>
  <dc:creator>Toby Boss</dc:creator>
  <cp:lastModifiedBy>Toby Boss</cp:lastModifiedBy>
  <cp:revision>80</cp:revision>
  <dcterms:created xsi:type="dcterms:W3CDTF">2013-02-15T20:57:49Z</dcterms:created>
  <dcterms:modified xsi:type="dcterms:W3CDTF">2013-10-10T15:55:06Z</dcterms:modified>
</cp:coreProperties>
</file>